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media1.wav" ContentType="video/unknown"/>
  <Override PartName="/ppt/media/media2.wav" ContentType="video/unknown"/>
  <Override PartName="/ppt/media/media3.wav" ContentType="video/unknown"/>
  <Override PartName="/ppt/media/media4.wav" ContentType="video/unknown"/>
  <Override PartName="/ppt/media/media5.wav" ContentType="video/unknown"/>
  <Override PartName="/ppt/media/media6.wav" ContentType="video/unknown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300" r:id="rId2"/>
    <p:sldId id="301" r:id="rId3"/>
    <p:sldId id="302" r:id="rId4"/>
    <p:sldId id="303" r:id="rId5"/>
    <p:sldId id="304" r:id="rId6"/>
    <p:sldId id="305" r:id="rId7"/>
  </p:sldIdLst>
  <p:sldSz cx="9144000" cy="5143500" type="screen16x9"/>
  <p:notesSz cx="6858000" cy="9144000"/>
  <p:defaultTextStyle>
    <a:defPPr>
      <a:defRPr lang="zh-CN"/>
    </a:defPPr>
    <a:lvl1pPr algn="l" defTabSz="457200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1pPr>
    <a:lvl2pPr marL="457200" algn="l" defTabSz="457200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2pPr>
    <a:lvl3pPr marL="914400" algn="l" defTabSz="457200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3pPr>
    <a:lvl4pPr marL="1371600" algn="l" defTabSz="457200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4pPr>
    <a:lvl5pPr marL="1828800" algn="l" defTabSz="457200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5pPr>
    <a:lvl6pPr marL="2286000" algn="l" defTabSz="457200" rtl="0" eaLnBrk="1" latinLnBrk="0" hangingPunct="1"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6pPr>
    <a:lvl7pPr marL="2743200" algn="l" defTabSz="457200" rtl="0" eaLnBrk="1" latinLnBrk="0" hangingPunct="1"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7pPr>
    <a:lvl8pPr marL="3200400" algn="l" defTabSz="457200" rtl="0" eaLnBrk="1" latinLnBrk="0" hangingPunct="1"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8pPr>
    <a:lvl9pPr marL="3657600" algn="l" defTabSz="457200" rtl="0" eaLnBrk="1" latinLnBrk="0" hangingPunct="1"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256"/>
    <p:restoredTop sz="75490"/>
  </p:normalViewPr>
  <p:slideViewPr>
    <p:cSldViewPr snapToGrid="0" snapToObjects="1">
      <p:cViewPr varScale="1">
        <p:scale>
          <a:sx n="104" d="100"/>
          <a:sy n="104" d="100"/>
        </p:scale>
        <p:origin x="800" y="18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media/media2.wav>
</file>

<file path=ppt/media/media3.wav>
</file>

<file path=ppt/media/media4.wav>
</file>

<file path=ppt/media/media5.wav>
</file>

<file path=ppt/media/media6.wav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36274C-D1C1-1841-9B98-5C74E72887B6}" type="datetimeFigureOut">
              <a:rPr kumimoji="1" lang="zh-CN" altLang="en-US" smtClean="0"/>
              <a:t>2019/7/4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E450D4-F945-DD4F-843C-4A6573BE3AB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947813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'1.0' encoding='UTF-8' standalone='yes'?>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'1.0' encoding='UTF-8' standalone='yes'?>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'1.0' encoding='UTF-8' standalone='yes'?>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'1.0' encoding='UTF-8' standalone='yes'?>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'1.0' encoding='UTF-8' standalone='yes'?>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欢迎来到白内障超声乳化手术技巧与训练公开课，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这是一门眼科学专业课程，讲解</a:t>
            </a:r>
            <a:r>
              <a:rPr lang="en-US" altLang="zh-CN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pheico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手术的技巧和训练</a:t>
            </a:r>
            <a:r>
              <a:rPr kumimoji="1"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endParaRPr lang="zh-CN" alt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954687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这门课程面向的是眼科学专业的研究生、住院医师、主治医师，或者是眼科相关企业的员工。</a:t>
            </a:r>
          </a:p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在这门课程里，我将为您讲解</a:t>
            </a:r>
            <a:r>
              <a:rPr lang="en-US" altLang="zh-CN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pheico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手术各个步骤的动作原理、操作技巧和练习方法，并且指导您如何在动物眼上进行手术操作训练。</a:t>
            </a: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694303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要学习这门课，您需要有一定的基础。</a:t>
            </a:r>
          </a:p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首先，您需要具有眼科解剖学的基础，在讲课的过程中，我会直接引用大量的眼科解剖学名词。</a:t>
            </a:r>
          </a:p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其次，您需要对</a:t>
            </a:r>
            <a:r>
              <a:rPr lang="en-US" altLang="zh-CN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pheico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手术的过程很了解，至少应该看过几个月的人眼</a:t>
            </a:r>
            <a:r>
              <a:rPr lang="en-US" altLang="zh-CN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pheico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手术，熟悉手术的步骤，熟悉手术中所使用的器械。</a:t>
            </a:r>
          </a:p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这样，我在讲解手术技巧的时候，您才能够听得懂。</a:t>
            </a: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714112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这是一门手术技巧的培训课，所以，您最好能够有机会来练习</a:t>
            </a:r>
            <a:r>
              <a:rPr lang="en-US" altLang="zh-CN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pheico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手术。</a:t>
            </a:r>
          </a:p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最基本的，您得找到附近能够练习动物眼手术的实验室，有的医院或者医学院拥有手术教学实验室，有些眼科产品公司也会提供这样的实验室，我在课程中也会介绍如何建立一个手术教学实验室，有条件的话，您也可以为自己建立一个实验室。</a:t>
            </a:r>
          </a:p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如果您能够在人眼上进行手术。比如，在上级医师的指导下，分步骤或者独立完成</a:t>
            </a:r>
            <a:r>
              <a:rPr lang="en-US" altLang="zh-CN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pheico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手术，又或者，您已经是具有一定的白内障囊外手术经验，正在向</a:t>
            </a:r>
            <a:r>
              <a:rPr lang="en-US" altLang="zh-CN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pheico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过渡，那就更好。我的课程将帮助您提高手术技巧。</a:t>
            </a: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474226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这门课程是按照手术练习的顺序来安排的，除了基础部分，每一个单元都是互相独立的，您可以根据自己的练习情况，直接跳转到相应的单元来学习。</a:t>
            </a:r>
          </a:p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我建议您，将课程的视频保存在适合随身携带的设备中，例如手机、平板电脑，这样比较方便在手术练习前后随时查看。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492248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这门课程的文字内容和图片，我将放在</a:t>
            </a:r>
            <a:r>
              <a:rPr kumimoji="1" lang="en-US" altLang="zh-CN" dirty="0"/>
              <a:t>git hub</a:t>
            </a:r>
            <a:r>
              <a:rPr kumimoji="1" lang="zh-CN" altLang="en-US" dirty="0"/>
              <a:t>上与大家共享。讲课视频将上传到几个主要的视频网站。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89642272"/>
      </p:ext>
    </p:extLst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5457237" cy="110251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4771437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639199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39248250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4239918" y="154781"/>
            <a:ext cx="1779882" cy="474647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3691467" cy="474647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1422748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19142283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5129094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5129094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8631719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179337"/>
            <a:ext cx="2562578" cy="373133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245557" y="1172927"/>
            <a:ext cx="2774244" cy="3737739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26044888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5562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2459096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5"/>
            <a:ext cx="2459096" cy="326069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3301999" y="1151335"/>
            <a:ext cx="2717801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3302000" y="1631156"/>
            <a:ext cx="2717799" cy="326069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884517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9431698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41049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1537169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135717" y="204787"/>
            <a:ext cx="3884083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1537169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8500362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000" y="3579047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1000" y="459581"/>
            <a:ext cx="5486400" cy="30861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CN" altLang="en-US" noProof="0"/>
              <a:t>单击图标添加图片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381000" y="4004101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39850437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圆角矩形 7"/>
          <p:cNvSpPr/>
          <p:nvPr/>
        </p:nvSpPr>
        <p:spPr>
          <a:xfrm>
            <a:off x="141111" y="84666"/>
            <a:ext cx="6048963" cy="4920075"/>
          </a:xfrm>
          <a:prstGeom prst="roundRect">
            <a:avLst>
              <a:gd name="adj" fmla="val 2065"/>
            </a:avLst>
          </a:prstGeom>
          <a:solidFill>
            <a:schemeClr val="bg1"/>
          </a:solidFill>
          <a:ln>
            <a:solidFill>
              <a:srgbClr val="F2F2F2"/>
            </a:solidFill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029" name="标题占位符 1"/>
          <p:cNvSpPr>
            <a:spLocks noGrp="1"/>
          </p:cNvSpPr>
          <p:nvPr>
            <p:ph type="title"/>
          </p:nvPr>
        </p:nvSpPr>
        <p:spPr bwMode="auto">
          <a:xfrm>
            <a:off x="292100" y="206375"/>
            <a:ext cx="57277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30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292100" y="1200150"/>
            <a:ext cx="5727700" cy="3673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9" name="半闭框 8"/>
          <p:cNvSpPr/>
          <p:nvPr/>
        </p:nvSpPr>
        <p:spPr>
          <a:xfrm flipV="1">
            <a:off x="6330950" y="4137025"/>
            <a:ext cx="163513" cy="173038"/>
          </a:xfrm>
          <a:prstGeom prst="halfFrame">
            <a:avLst/>
          </a:prstGeom>
          <a:solidFill>
            <a:srgbClr val="FFFFFF">
              <a:alpha val="88000"/>
            </a:srgbClr>
          </a:solidFill>
          <a:ln>
            <a:solidFill>
              <a:srgbClr val="F2F2F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0" name="半闭框 9"/>
          <p:cNvSpPr/>
          <p:nvPr/>
        </p:nvSpPr>
        <p:spPr>
          <a:xfrm>
            <a:off x="6330950" y="908050"/>
            <a:ext cx="163513" cy="173038"/>
          </a:xfrm>
          <a:prstGeom prst="halfFrame">
            <a:avLst/>
          </a:prstGeom>
          <a:solidFill>
            <a:srgbClr val="FFFFFF">
              <a:alpha val="23000"/>
            </a:srgbClr>
          </a:solidFill>
          <a:ln>
            <a:solidFill>
              <a:srgbClr val="F2F2F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tx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kumimoji="1" sz="4400" kern="1200">
          <a:solidFill>
            <a:schemeClr val="tx1"/>
          </a:solidFill>
          <a:latin typeface="+mj-lt"/>
          <a:ea typeface="+mj-ea"/>
          <a:cs typeface="宋体" charset="0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宋体" charset="0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media" Target="../media/media1.wav"/><Relationship Id="rId5" Type="http://schemas.openxmlformats.org/officeDocument/2006/relationships/video" Target="../media/media1.wav"/><Relationship Id="rId6" Type="http://schemas.openxmlformats.org/officeDocument/2006/relationships/image" Target="../media/image15.png"/></Relationships>
</file>

<file path=ppt/slides/_rels/slide2.xml.rels><?xml version='1.0' encoding='UTF-8' standalone='yes'?>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3" Type="http://schemas.microsoft.com/office/2007/relationships/media" Target="../media/media2.wav"/><Relationship Id="rId4" Type="http://schemas.openxmlformats.org/officeDocument/2006/relationships/video" Target="../media/media2.wav"/><Relationship Id="rId5" Type="http://schemas.openxmlformats.org/officeDocument/2006/relationships/image" Target="../media/image15.png"/></Relationships>
</file>

<file path=ppt/slides/_rels/slide3.xml.rels><?xml version='1.0' encoding='UTF-8' standalone='yes'?>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0.png"/><Relationship Id="rId3" Type="http://schemas.openxmlformats.org/officeDocument/2006/relationships/image" Target="../media/image2.png"/><Relationship Id="rId7" Type="http://schemas.microsoft.com/office/2007/relationships/hdphoto" Target="../media/hdphoto1.wdp"/><Relationship Id="rId12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microsoft.com/office/2007/relationships/hdphoto" Target="../media/hdphoto2.wdp"/><Relationship Id="rId5" Type="http://schemas.openxmlformats.org/officeDocument/2006/relationships/image" Target="../media/image4.png"/><Relationship Id="rId15" Type="http://schemas.openxmlformats.org/officeDocument/2006/relationships/image" Target="../media/image12.png"/><Relationship Id="rId10" Type="http://schemas.openxmlformats.org/officeDocument/2006/relationships/image" Target="../media/image8.png"/><Relationship Id="rId4" Type="http://schemas.openxmlformats.org/officeDocument/2006/relationships/image" Target="../media/image3.png"/><Relationship Id="rId9" Type="http://schemas.openxmlformats.org/officeDocument/2006/relationships/image" Target="../media/image7.png"/><Relationship Id="rId14" Type="http://schemas.openxmlformats.org/officeDocument/2006/relationships/image" Target="../media/image11.png"/><Relationship Id="rId16" Type="http://schemas.microsoft.com/office/2007/relationships/media" Target="../media/media3.wav"/><Relationship Id="rId17" Type="http://schemas.openxmlformats.org/officeDocument/2006/relationships/video" Target="../media/media3.wav"/><Relationship Id="rId18" Type="http://schemas.openxmlformats.org/officeDocument/2006/relationships/image" Target="../media/image15.png"/></Relationships>
</file>

<file path=ppt/slides/_rels/slide4.xml.rels><?xml version='1.0' encoding='UTF-8' standalone='yes'?>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microsoft.com/office/2007/relationships/media" Target="../media/media4.wav"/><Relationship Id="rId5" Type="http://schemas.openxmlformats.org/officeDocument/2006/relationships/video" Target="../media/media4.wav"/><Relationship Id="rId6" Type="http://schemas.openxmlformats.org/officeDocument/2006/relationships/image" Target="../media/image15.png"/></Relationships>
</file>

<file path=ppt/slides/_rels/slide5.xml.rels><?xml version='1.0' encoding='UTF-8' standalone='yes'?>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3" Type="http://schemas.microsoft.com/office/2007/relationships/media" Target="../media/media5.wav"/><Relationship Id="rId4" Type="http://schemas.openxmlformats.org/officeDocument/2006/relationships/video" Target="../media/media5.wav"/><Relationship Id="rId5" Type="http://schemas.openxmlformats.org/officeDocument/2006/relationships/image" Target="../media/image15.png"/></Relationships>
</file>

<file path=ppt/slides/_rels/slide6.xml.rels><?xml version='1.0' encoding='UTF-8' standalone='yes'?>
<Relationships xmlns="http://schemas.openxmlformats.org/package/2006/relationships"><Relationship Id="rId3" Type="http://schemas.openxmlformats.org/officeDocument/2006/relationships/hyperlink" Target="https://github.com/goldengrape/phaco-training-manual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Relationship Id="rId5" Type="http://schemas.microsoft.com/office/2007/relationships/media" Target="../media/media6.wav"/><Relationship Id="rId6" Type="http://schemas.openxmlformats.org/officeDocument/2006/relationships/video" Target="../media/media6.wav"/><Relationship Id="rId7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E28A5D-FA65-964F-A084-18574E9BFEB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latin typeface="SimSun" panose="02010600030101010101" pitchFamily="2" charset="-122"/>
                <a:ea typeface="SimSun" panose="02010600030101010101" pitchFamily="2" charset="-122"/>
              </a:rPr>
              <a:t>白内障超声乳化手术</a:t>
            </a:r>
            <a:br>
              <a:rPr lang="zh-CN" altLang="en-US" dirty="0">
                <a:latin typeface="SimSun" panose="02010600030101010101" pitchFamily="2" charset="-122"/>
                <a:ea typeface="SimSun" panose="02010600030101010101" pitchFamily="2" charset="-122"/>
              </a:rPr>
            </a:br>
            <a:r>
              <a:rPr lang="zh-CN" altLang="en-US" dirty="0">
                <a:latin typeface="SimSun" panose="02010600030101010101" pitchFamily="2" charset="-122"/>
                <a:ea typeface="SimSun" panose="02010600030101010101" pitchFamily="2" charset="-122"/>
              </a:rPr>
              <a:t>技巧与训练</a:t>
            </a:r>
            <a:br>
              <a:rPr lang="zh-CN" altLang="en-US" dirty="0">
                <a:latin typeface="SimSun" panose="02010600030101010101" pitchFamily="2" charset="-122"/>
                <a:ea typeface="SimSun" panose="02010600030101010101" pitchFamily="2" charset="-122"/>
              </a:rPr>
            </a:br>
            <a:endParaRPr kumimoji="1" lang="zh-CN" altLang="en-US" dirty="0"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E4C08E1-1D59-904C-BE79-15B1C96173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9091" y="2524286"/>
            <a:ext cx="3213100" cy="2603500"/>
          </a:xfrm>
          <a:prstGeom prst="rect">
            <a:avLst/>
          </a:prstGeom>
        </p:spPr>
      </p:pic>
      <p:pic>
        <p:nvPicPr>
          <p:cNvPr id="6" name="temp_tts_  0.wav">
            <a:hlinkClick r:id="" action="ppaction://media"/>
          </p:cNvPr>
          <p:cNvPicPr>
            <a:picLocks noChangeAspect="1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58948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138F76-300B-5C46-BACB-B96CC4D22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3263E17-5341-EC48-B6ED-96ABFC4978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眼科专业</a:t>
            </a:r>
          </a:p>
          <a:p>
            <a:pPr lvl="1"/>
            <a:r>
              <a:rPr lang="zh-CN" altLang="en-US" dirty="0"/>
              <a:t>研究生、住院医师、主治医师，</a:t>
            </a:r>
          </a:p>
          <a:p>
            <a:r>
              <a:rPr lang="zh-CN" altLang="en-US" dirty="0"/>
              <a:t>眼科相关企业的员工</a:t>
            </a:r>
          </a:p>
          <a:p>
            <a:r>
              <a:rPr lang="en-US" altLang="zh-CN" dirty="0" err="1"/>
              <a:t>Phaco</a:t>
            </a:r>
            <a:r>
              <a:rPr lang="zh-CN" altLang="en-US" dirty="0"/>
              <a:t>手术</a:t>
            </a:r>
          </a:p>
          <a:p>
            <a:pPr lvl="1"/>
            <a:r>
              <a:rPr lang="zh-CN" altLang="en-US" dirty="0"/>
              <a:t>动作原理</a:t>
            </a:r>
          </a:p>
          <a:p>
            <a:pPr lvl="1"/>
            <a:r>
              <a:rPr lang="zh-CN" altLang="en-US" dirty="0"/>
              <a:t>操作技巧</a:t>
            </a:r>
          </a:p>
          <a:p>
            <a:pPr lvl="1"/>
            <a:r>
              <a:rPr lang="zh-CN" altLang="en-US" dirty="0"/>
              <a:t>练习方法</a:t>
            </a:r>
          </a:p>
          <a:p>
            <a:endParaRPr kumimoji="1" lang="zh-CN" altLang="en-US" dirty="0"/>
          </a:p>
        </p:txBody>
      </p:sp>
      <p:pic>
        <p:nvPicPr>
          <p:cNvPr id="4" name="temp_tts_  1.wav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0704380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3.2刀t.png">
            <a:extLst>
              <a:ext uri="{FF2B5EF4-FFF2-40B4-BE49-F238E27FC236}">
                <a16:creationId xmlns:a16="http://schemas.microsoft.com/office/drawing/2014/main" id="{E403F2C4-4C6C-1F47-B94B-489306E3CDF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625"/>
          <a:stretch/>
        </p:blipFill>
        <p:spPr>
          <a:xfrm flipH="1">
            <a:off x="4771060" y="1238410"/>
            <a:ext cx="309976" cy="1080000"/>
          </a:xfrm>
          <a:prstGeom prst="rect">
            <a:avLst/>
          </a:prstGeom>
        </p:spPr>
      </p:pic>
      <p:pic>
        <p:nvPicPr>
          <p:cNvPr id="6" name="图片 5" descr="15度刀t.png">
            <a:extLst>
              <a:ext uri="{FF2B5EF4-FFF2-40B4-BE49-F238E27FC236}">
                <a16:creationId xmlns:a16="http://schemas.microsoft.com/office/drawing/2014/main" id="{BB5540AE-128B-2549-9A0E-76F8BBB05A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085567" y="1238410"/>
            <a:ext cx="304950" cy="1080000"/>
          </a:xfrm>
          <a:prstGeom prst="rect">
            <a:avLst/>
          </a:prstGeom>
        </p:spPr>
      </p:pic>
      <p:pic>
        <p:nvPicPr>
          <p:cNvPr id="7" name="图片 6" descr="板层刀t.png">
            <a:extLst>
              <a:ext uri="{FF2B5EF4-FFF2-40B4-BE49-F238E27FC236}">
                <a16:creationId xmlns:a16="http://schemas.microsoft.com/office/drawing/2014/main" id="{4CA6A023-AF50-3F41-9E39-6559FB521C3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436"/>
          <a:stretch/>
        </p:blipFill>
        <p:spPr>
          <a:xfrm flipH="1">
            <a:off x="5390517" y="1238410"/>
            <a:ext cx="310928" cy="1080000"/>
          </a:xfrm>
          <a:prstGeom prst="rect">
            <a:avLst/>
          </a:prstGeom>
        </p:spPr>
      </p:pic>
      <p:pic>
        <p:nvPicPr>
          <p:cNvPr id="8" name="图片 7" descr="镊子w.png">
            <a:extLst>
              <a:ext uri="{FF2B5EF4-FFF2-40B4-BE49-F238E27FC236}">
                <a16:creationId xmlns:a16="http://schemas.microsoft.com/office/drawing/2014/main" id="{8EA1A0E9-D372-2A4A-9FE1-B45A4DE130F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931" b="89954" l="3144" r="89990">
                        <a14:foregroundMark x1="33627" y1="50346" x2="86645" y2="49538"/>
                        <a14:foregroundMark x1="52163" y1="60624" x2="57545" y2="606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299022" y="3022386"/>
            <a:ext cx="1800000" cy="392052"/>
          </a:xfrm>
          <a:prstGeom prst="rect">
            <a:avLst/>
          </a:prstGeom>
        </p:spPr>
      </p:pic>
      <p:pic>
        <p:nvPicPr>
          <p:cNvPr id="9" name="图片 8" descr="撕囊镊t.png">
            <a:extLst>
              <a:ext uri="{FF2B5EF4-FFF2-40B4-BE49-F238E27FC236}">
                <a16:creationId xmlns:a16="http://schemas.microsoft.com/office/drawing/2014/main" id="{871591B8-BCA2-C441-BCB2-AA715959B04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717753" y="2995707"/>
            <a:ext cx="1800000" cy="445410"/>
          </a:xfrm>
          <a:prstGeom prst="rect">
            <a:avLst/>
          </a:prstGeom>
        </p:spPr>
      </p:pic>
      <p:pic>
        <p:nvPicPr>
          <p:cNvPr id="10" name="图片 9" descr="晶体调位钩t.png">
            <a:extLst>
              <a:ext uri="{FF2B5EF4-FFF2-40B4-BE49-F238E27FC236}">
                <a16:creationId xmlns:a16="http://schemas.microsoft.com/office/drawing/2014/main" id="{91220570-FF02-0041-AC09-910839FB229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945990" y="3025991"/>
            <a:ext cx="1800000" cy="384841"/>
          </a:xfrm>
          <a:prstGeom prst="rect">
            <a:avLst/>
          </a:prstGeom>
        </p:spPr>
      </p:pic>
      <p:pic>
        <p:nvPicPr>
          <p:cNvPr id="11" name="图片 10" descr="chopperw.png">
            <a:extLst>
              <a:ext uri="{FF2B5EF4-FFF2-40B4-BE49-F238E27FC236}">
                <a16:creationId xmlns:a16="http://schemas.microsoft.com/office/drawing/2014/main" id="{D8CD541E-282B-9143-AD9C-F1C25C1A160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0000" l="2323" r="89981">
                        <a14:foregroundMark x1="27662" y1="58649" x2="53824" y2="5959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510819" y="3057231"/>
            <a:ext cx="1800000" cy="322362"/>
          </a:xfrm>
          <a:prstGeom prst="rect">
            <a:avLst/>
          </a:prstGeom>
        </p:spPr>
      </p:pic>
      <p:pic>
        <p:nvPicPr>
          <p:cNvPr id="12" name="图片 11" descr="IAt.png">
            <a:extLst>
              <a:ext uri="{FF2B5EF4-FFF2-40B4-BE49-F238E27FC236}">
                <a16:creationId xmlns:a16="http://schemas.microsoft.com/office/drawing/2014/main" id="{70E4B820-696A-A845-9D5C-71AA3F82208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570625" y="1600025"/>
            <a:ext cx="1080000" cy="356770"/>
          </a:xfrm>
          <a:prstGeom prst="rect">
            <a:avLst/>
          </a:prstGeom>
        </p:spPr>
      </p:pic>
      <p:pic>
        <p:nvPicPr>
          <p:cNvPr id="13" name="图片 12" descr="phacot.png">
            <a:extLst>
              <a:ext uri="{FF2B5EF4-FFF2-40B4-BE49-F238E27FC236}">
                <a16:creationId xmlns:a16="http://schemas.microsoft.com/office/drawing/2014/main" id="{8F733B77-64F8-3247-9774-BBF7690DD283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994202" y="1627628"/>
            <a:ext cx="1080000" cy="301565"/>
          </a:xfrm>
          <a:prstGeom prst="rect">
            <a:avLst/>
          </a:prstGeom>
        </p:spPr>
      </p:pic>
      <p:pic>
        <p:nvPicPr>
          <p:cNvPr id="15" name="图片 14" descr="phacot.png">
            <a:extLst>
              <a:ext uri="{FF2B5EF4-FFF2-40B4-BE49-F238E27FC236}">
                <a16:creationId xmlns:a16="http://schemas.microsoft.com/office/drawing/2014/main" id="{507A4A60-AFFF-264C-9BB4-9AEECEB92405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396" y="1379491"/>
            <a:ext cx="0" cy="0"/>
          </a:xfrm>
          <a:prstGeom prst="rect">
            <a:avLst/>
          </a:prstGeom>
        </p:spPr>
      </p:pic>
      <p:grpSp>
        <p:nvGrpSpPr>
          <p:cNvPr id="18" name="组 6">
            <a:extLst>
              <a:ext uri="{FF2B5EF4-FFF2-40B4-BE49-F238E27FC236}">
                <a16:creationId xmlns:a16="http://schemas.microsoft.com/office/drawing/2014/main" id="{39179ADF-9345-CA4A-B34F-9748B727BD86}"/>
              </a:ext>
            </a:extLst>
          </p:cNvPr>
          <p:cNvGrpSpPr>
            <a:grpSpLocks noChangeAspect="1"/>
          </p:cNvGrpSpPr>
          <p:nvPr/>
        </p:nvGrpSpPr>
        <p:grpSpPr>
          <a:xfrm>
            <a:off x="145336" y="1307300"/>
            <a:ext cx="3600000" cy="2528900"/>
            <a:chOff x="221815" y="282238"/>
            <a:chExt cx="8756553" cy="6151236"/>
          </a:xfrm>
        </p:grpSpPr>
        <p:pic>
          <p:nvPicPr>
            <p:cNvPr id="19" name="图片 18" descr="20150826_162150000_iOS.png">
              <a:extLst>
                <a:ext uri="{FF2B5EF4-FFF2-40B4-BE49-F238E27FC236}">
                  <a16:creationId xmlns:a16="http://schemas.microsoft.com/office/drawing/2014/main" id="{E92407F8-1D04-9F49-AE6E-B40A54509F6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1815" y="282238"/>
              <a:ext cx="8756553" cy="6151236"/>
            </a:xfrm>
            <a:prstGeom prst="rect">
              <a:avLst/>
            </a:prstGeom>
          </p:spPr>
        </p:pic>
        <p:pic>
          <p:nvPicPr>
            <p:cNvPr id="20" name="图片 19" descr="开睑器t.png">
              <a:extLst>
                <a:ext uri="{FF2B5EF4-FFF2-40B4-BE49-F238E27FC236}">
                  <a16:creationId xmlns:a16="http://schemas.microsoft.com/office/drawing/2014/main" id="{AF1CB077-980F-404B-9BF5-97F7FBD494B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598" r="28183"/>
            <a:stretch/>
          </p:blipFill>
          <p:spPr>
            <a:xfrm>
              <a:off x="2138006" y="911180"/>
              <a:ext cx="6085783" cy="5369512"/>
            </a:xfrm>
            <a:prstGeom prst="rect">
              <a:avLst/>
            </a:prstGeom>
          </p:spPr>
        </p:pic>
      </p:grpSp>
      <p:pic>
        <p:nvPicPr>
          <p:cNvPr id="21" name="temp_tts_  2.wav">
            <a:hlinkClick r:id="" action="ppaction://media"/>
          </p:cNvPr>
          <p:cNvPicPr>
            <a:picLocks noChangeAspect="1"/>
          </p:cNvPicPr>
          <p:nvPr>
            <a:videoFile r:link="rId17"/>
            <p:extLst>
              <p:ext uri="{DAA4B4D4-6D71-4841-9C94-3DE7FCFB9230}">
                <p14:media xmlns:p14="http://schemas.microsoft.com/office/powerpoint/2010/main" r:embed="rId16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0" y="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5345128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669686CF-3A0F-9040-90B1-0AB0632764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89000" y="1117600"/>
            <a:ext cx="4533900" cy="2908300"/>
          </a:xfrm>
          <a:prstGeom prst="rect">
            <a:avLst/>
          </a:prstGeom>
        </p:spPr>
      </p:pic>
      <p:pic>
        <p:nvPicPr>
          <p:cNvPr id="5" name="temp_tts_  3.wav">
            <a:hlinkClick r:id="" action="ppaction://media"/>
          </p:cNvPr>
          <p:cNvPicPr>
            <a:picLocks noChangeAspect="1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015507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内容占位符 4">
            <a:extLst>
              <a:ext uri="{FF2B5EF4-FFF2-40B4-BE49-F238E27FC236}">
                <a16:creationId xmlns:a16="http://schemas.microsoft.com/office/drawing/2014/main" id="{FA81B3A3-AE0C-6C4E-9434-D68B5D1474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3059" y="706085"/>
            <a:ext cx="2562578" cy="3731330"/>
          </a:xfrm>
        </p:spPr>
        <p:txBody>
          <a:bodyPr>
            <a:normAutofit fontScale="92500" lnSpcReduction="20000"/>
          </a:bodyPr>
          <a:lstStyle/>
          <a:p>
            <a:r>
              <a:rPr lang="en-US" altLang="zh-CN" dirty="0" err="1"/>
              <a:t>WetLab</a:t>
            </a:r>
            <a:r>
              <a:rPr lang="en-US" altLang="zh-CN" dirty="0"/>
              <a:t> </a:t>
            </a:r>
            <a:r>
              <a:rPr lang="zh-CN" altLang="en-US" dirty="0"/>
              <a:t>基础</a:t>
            </a:r>
          </a:p>
          <a:p>
            <a:r>
              <a:rPr lang="zh-CN" altLang="en-US" dirty="0"/>
              <a:t>显微操作基础</a:t>
            </a:r>
          </a:p>
          <a:p>
            <a:r>
              <a:rPr lang="zh-CN" altLang="en-US" dirty="0"/>
              <a:t>切口</a:t>
            </a:r>
          </a:p>
          <a:p>
            <a:r>
              <a:rPr lang="zh-CN" altLang="en-US" dirty="0"/>
              <a:t>粘弹剂</a:t>
            </a:r>
          </a:p>
          <a:p>
            <a:r>
              <a:rPr lang="zh-CN" altLang="en-US" dirty="0"/>
              <a:t>撕囊原理</a:t>
            </a:r>
          </a:p>
          <a:p>
            <a:r>
              <a:rPr lang="zh-CN" altLang="en-US" dirty="0"/>
              <a:t>撕囊</a:t>
            </a:r>
          </a:p>
          <a:p>
            <a:r>
              <a:rPr lang="zh-CN" altLang="en-US" dirty="0"/>
              <a:t>水分离水分层</a:t>
            </a:r>
          </a:p>
          <a:p>
            <a:r>
              <a:rPr lang="zh-CN" altLang="en-US" dirty="0"/>
              <a:t>劈核</a:t>
            </a:r>
          </a:p>
          <a:p>
            <a:endParaRPr kumimoji="1"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5AAE11F-C534-6441-90D3-4B959EF4F1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184878" y="699676"/>
            <a:ext cx="2774244" cy="3737739"/>
          </a:xfrm>
        </p:spPr>
        <p:txBody>
          <a:bodyPr>
            <a:normAutofit fontScale="92500" lnSpcReduction="20000"/>
          </a:bodyPr>
          <a:lstStyle/>
          <a:p>
            <a:r>
              <a:rPr lang="zh-CN" altLang="en-US" dirty="0"/>
              <a:t>乳化</a:t>
            </a:r>
          </a:p>
          <a:p>
            <a:r>
              <a:rPr lang="en-US" altLang="zh-CN" dirty="0" err="1"/>
              <a:t>phaco</a:t>
            </a:r>
            <a:r>
              <a:rPr lang="zh-CN" altLang="en-US" dirty="0"/>
              <a:t>原理与参数</a:t>
            </a:r>
          </a:p>
          <a:p>
            <a:r>
              <a:rPr lang="en-US" altLang="zh-CN" dirty="0"/>
              <a:t>I/A</a:t>
            </a:r>
          </a:p>
          <a:p>
            <a:r>
              <a:rPr lang="zh-CN" altLang="en-US" dirty="0"/>
              <a:t>人工晶体植入</a:t>
            </a:r>
          </a:p>
          <a:p>
            <a:r>
              <a:rPr lang="zh-CN" altLang="en-US" dirty="0"/>
              <a:t>吸除粘弹剂</a:t>
            </a:r>
          </a:p>
          <a:p>
            <a:r>
              <a:rPr lang="zh-CN" altLang="en-US" dirty="0"/>
              <a:t>水密切口</a:t>
            </a:r>
          </a:p>
          <a:p>
            <a:r>
              <a:rPr lang="zh-CN" altLang="en-US" dirty="0"/>
              <a:t>并发症识别</a:t>
            </a:r>
            <a:endParaRPr lang="en-US" altLang="zh-CN" dirty="0"/>
          </a:p>
          <a:p>
            <a:r>
              <a:rPr lang="en-US" altLang="zh-CN" dirty="0"/>
              <a:t>……</a:t>
            </a:r>
            <a:endParaRPr lang="zh-CN" altLang="en-US" dirty="0"/>
          </a:p>
          <a:p>
            <a:endParaRPr kumimoji="1" lang="zh-CN" altLang="en-US" dirty="0"/>
          </a:p>
        </p:txBody>
      </p:sp>
      <p:pic>
        <p:nvPicPr>
          <p:cNvPr id="7" name="temp_tts_  4.wav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470480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D50D3103-99B2-004A-9EC6-7F96EC4520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3796DA1-FCCC-B646-BBE5-CC6E516E56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CN" dirty="0">
              <a:hlinkClick r:id="rId3"/>
            </a:endParaRPr>
          </a:p>
          <a:p>
            <a:r>
              <a:rPr lang="en-US" altLang="zh-CN" dirty="0">
                <a:hlinkClick r:id="rId3"/>
              </a:rPr>
              <a:t>https://github.com/goldengrape/phaco-training-manual</a:t>
            </a:r>
            <a:endParaRPr kumimoji="1"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F14EE71B-86D3-E742-8088-5E1A054833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2821" y="3036887"/>
            <a:ext cx="1625600" cy="1625600"/>
          </a:xfrm>
          <a:prstGeom prst="rect">
            <a:avLst/>
          </a:prstGeom>
        </p:spPr>
      </p:pic>
      <p:pic>
        <p:nvPicPr>
          <p:cNvPr id="9" name="temp_tts_  5.wav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0" y="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646097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宽屏公开课演讲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演示文稿1" id="{27702224-ACB1-DD45-A486-97634FDE65AA}" vid="{45D74C73-D363-FD49-AD98-228AD9988B90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宽屏公开课演讲</Template>
  <TotalTime>33</TotalTime>
  <Words>524</Words>
  <Application>Microsoft Macintosh PowerPoint</Application>
  <PresentationFormat>全屏显示(16:9)</PresentationFormat>
  <Paragraphs>46</Paragraphs>
  <Slides>6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1" baseType="lpstr">
      <vt:lpstr>等线</vt:lpstr>
      <vt:lpstr>SimSun</vt:lpstr>
      <vt:lpstr>Arial</vt:lpstr>
      <vt:lpstr>Calibri</vt:lpstr>
      <vt:lpstr>宽屏公开课演讲</vt:lpstr>
      <vt:lpstr>白内障超声乳化手术 技巧与训练 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白内障超声乳化手术 手术技巧与训练 </dc:title>
  <dc:creator>X Z</dc:creator>
  <cp:lastModifiedBy>X Z</cp:lastModifiedBy>
  <cp:revision>13</cp:revision>
  <dcterms:created xsi:type="dcterms:W3CDTF">2019-07-04T03:17:11Z</dcterms:created>
  <dcterms:modified xsi:type="dcterms:W3CDTF">2019-07-04T03:50:53Z</dcterms:modified>
</cp:coreProperties>
</file>

<file path=docProps/thumbnail.jpeg>
</file>